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397" r:id="rId6"/>
    <p:sldId id="311" r:id="rId7"/>
    <p:sldId id="284" r:id="rId8"/>
    <p:sldId id="279" r:id="rId9"/>
    <p:sldId id="286" r:id="rId10"/>
    <p:sldId id="280" r:id="rId11"/>
    <p:sldId id="399" r:id="rId12"/>
    <p:sldId id="393" r:id="rId13"/>
    <p:sldId id="392" r:id="rId14"/>
    <p:sldId id="371" r:id="rId15"/>
    <p:sldId id="287" r:id="rId16"/>
    <p:sldId id="398" r:id="rId17"/>
    <p:sldId id="278" r:id="rId18"/>
    <p:sldId id="400" r:id="rId19"/>
    <p:sldId id="401" r:id="rId20"/>
    <p:sldId id="281" r:id="rId21"/>
    <p:sldId id="269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7"/>
    <a:srgbClr val="F7F7F7"/>
    <a:srgbClr val="007DDA"/>
    <a:srgbClr val="00B4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5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9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2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4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B11C69CE-4771-4BFA-AD70-0E51ABA58D6D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5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258B73AF-3955-4569-8B4F-B329360A9CBD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5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31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3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2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0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43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4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ADC8C146-0A20-4029-98D5-9A42EEDF8B24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9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12A2F-57DF-45DA-A7E9-678FD33267B9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766791B-F730-470C-BD5E-FFF8D449589F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84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3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E5AD3D17-73C9-402C-91E7-BA73E6829C50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C77A7CDD-9512-40CC-9351-FC0DE186CFBD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2DB3EA1-DD0C-4B8D-8364-52024B4530F1}" type="datetime1">
              <a:rPr lang="en-US" smtClean="0"/>
              <a:t>3/31/2025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95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82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7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8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9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0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03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4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27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FF128-BAC7-4E0D-8F77-28A571D93B6F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6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57987AA-E4E6-4FC1-BAD8-09A952212C58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642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82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234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49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238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3/31/2025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0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3/31/2025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3/31/2025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650" r:id="rId5"/>
    <p:sldLayoutId id="2147483711" r:id="rId6"/>
    <p:sldLayoutId id="2147483654" r:id="rId7"/>
    <p:sldLayoutId id="2147483758" r:id="rId8"/>
    <p:sldLayoutId id="2147483759" r:id="rId9"/>
    <p:sldLayoutId id="2147483705" r:id="rId10"/>
    <p:sldLayoutId id="21474837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56" r:id="rId40"/>
    <p:sldLayoutId id="214748375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763" r:id="rId48"/>
    <p:sldLayoutId id="2147483760" r:id="rId49"/>
    <p:sldLayoutId id="2147483699" r:id="rId50"/>
    <p:sldLayoutId id="2147483762" r:id="rId51"/>
    <p:sldLayoutId id="2147483761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661" r:id="rId58"/>
    <p:sldLayoutId id="2147483765" r:id="rId59"/>
    <p:sldLayoutId id="2147483766" r:id="rId60"/>
    <p:sldLayoutId id="2147483767" r:id="rId61"/>
    <p:sldLayoutId id="2147483768" r:id="rId62"/>
    <p:sldLayoutId id="2147483769" r:id="rId6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>
            <a:extLst>
              <a:ext uri="{FF2B5EF4-FFF2-40B4-BE49-F238E27FC236}">
                <a16:creationId xmlns:a16="http://schemas.microsoft.com/office/drawing/2014/main" id="{D24A2741-D9AA-DD7A-9493-007C8662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/>
          <a:p>
            <a:r>
              <a:rPr lang="en-US" altLang="zh-CN" dirty="0"/>
              <a:t>Task 1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ACC83394-C51A-46B8-5282-9F054A03F9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743" y="4136267"/>
            <a:ext cx="8913982" cy="4396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Internet Programming And Mobile Programming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78848326-E9CB-FC78-81AD-3AFB2C215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 sz="1800" dirty="0"/>
              <a:t>Group 5</a:t>
            </a:r>
            <a:endParaRPr lang="zh-CN" altLang="en-US" sz="1800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9FBC780F-C3FC-C577-8F2A-AADE37F00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1486"/>
            <a:ext cx="2281484" cy="2294867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6F6A81E8-E9A3-3DBE-898A-6BED61CBF2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4570" y="4575873"/>
            <a:ext cx="2467429" cy="2282127"/>
          </a:xfrm>
        </p:spPr>
      </p:pic>
    </p:spTree>
    <p:extLst>
      <p:ext uri="{BB962C8B-B14F-4D97-AF65-F5344CB8AC3E}">
        <p14:creationId xmlns:p14="http://schemas.microsoft.com/office/powerpoint/2010/main" val="26284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E01A-2585-BE14-CDEA-C2C6982E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pPr marL="0" marR="0"/>
            <a:r>
              <a:rPr lang="en-US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  <a:cs typeface="Calibri" panose="020F0502020204030204" pitchFamily="34" charset="0"/>
              </a:rPr>
              <a:t>Design Patterns for Mobile Development </a:t>
            </a:r>
            <a:endParaRPr lang="en-US" sz="3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A5392-14D3-A360-92B3-D2552F9CE0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/>
          <a:lstStyle/>
          <a:p>
            <a:r>
              <a:rPr lang="en-US" altLang="zh-CN" b="1" dirty="0"/>
              <a:t>Model-View-Controlle</a:t>
            </a:r>
            <a:r>
              <a:rPr lang="en-US" altLang="zh-CN" dirty="0"/>
              <a:t>r(</a:t>
            </a:r>
            <a:r>
              <a:rPr lang="en-US" altLang="zh-CN" b="1" dirty="0"/>
              <a:t>MVC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4515E-0286-13E0-AD84-9C03D11FD3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99724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This pattern is simple and widely used, particularly for smaller or less complex apps</a:t>
            </a:r>
            <a:endParaRPr lang="en-US" altLang="zh-CN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8CE55-CE4B-1A71-134D-B30C6033A3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/>
          <a:lstStyle/>
          <a:p>
            <a:r>
              <a:rPr lang="en-US" altLang="zh-CN" b="1" dirty="0"/>
              <a:t>Model-View-Presenter(MVP)</a:t>
            </a:r>
            <a:endParaRPr lang="zh-CN" alt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A99A9-A761-19E8-D1E9-C8B9DB7F7A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00802" y="3200395"/>
            <a:ext cx="4111647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MVP refines MVC by introducing a Presenter that acts as an intermediary between a “passive” View and the Model</a:t>
            </a:r>
            <a:endParaRPr lang="en-US" altLang="zh-CN" sz="1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0E261A-06BB-800D-021F-CA9D3BE95C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726334" cy="609600"/>
          </a:xfrm>
        </p:spPr>
        <p:txBody>
          <a:bodyPr/>
          <a:lstStyle/>
          <a:p>
            <a:r>
              <a:rPr lang="en-US" altLang="zh-CN" b="1" dirty="0"/>
              <a:t>Model-View-</a:t>
            </a:r>
            <a:r>
              <a:rPr lang="en-US" altLang="zh-CN" b="1" dirty="0" err="1"/>
              <a:t>ViewModel</a:t>
            </a:r>
            <a:r>
              <a:rPr lang="en-US" altLang="zh-CN" b="1" dirty="0"/>
              <a:t>(MVV)</a:t>
            </a:r>
            <a:endParaRPr lang="zh-CN" alt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18DA7C-129A-8E15-9C68-5B38913FA6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MVVM introduces a </a:t>
            </a:r>
            <a:r>
              <a:rPr lang="en-US" sz="1600" dirty="0" err="1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ViewModel</a:t>
            </a:r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 that binds data between the Model and the View</a:t>
            </a:r>
            <a:endParaRPr lang="en-US" altLang="zh-CN" sz="1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6A9C7D-E3EC-8B0D-7764-02424017C3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400802" y="4332161"/>
            <a:ext cx="4430961" cy="609600"/>
          </a:xfrm>
        </p:spPr>
        <p:txBody>
          <a:bodyPr/>
          <a:lstStyle/>
          <a:p>
            <a:r>
              <a:rPr lang="en-US" altLang="zh-CN" b="1" dirty="0"/>
              <a:t>View-Interactor-Presenter-Entity-Router</a:t>
            </a:r>
            <a:endParaRPr lang="zh-CN" alt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0DA0F-150D-4907-C724-7CEB6F78AD8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4140676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VIPER is designed for larger, more complex apps. It breaks down the application into five modules</a:t>
            </a:r>
            <a:r>
              <a:rPr lang="en-US" dirty="0"/>
              <a:t>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69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3290-150D-4023-3438-A81F0FB7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000" y="959340"/>
            <a:ext cx="10504000" cy="1132258"/>
          </a:xfrm>
        </p:spPr>
        <p:txBody>
          <a:bodyPr/>
          <a:lstStyle/>
          <a:p>
            <a:pPr marL="0" indent="0" algn="l" rtl="0" eaLnBrk="1" latinLnBrk="0" hangingPunct="1"/>
            <a:r>
              <a:rPr lang="en-US" sz="2800" b="1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REQUIREMENTS FOR A MOBILE APPLICATION</a:t>
            </a:r>
            <a:endParaRPr lang="en-US" sz="4800" dirty="0">
              <a:effectLst/>
            </a:endParaRPr>
          </a:p>
        </p:txBody>
      </p:sp>
      <p:pic>
        <p:nvPicPr>
          <p:cNvPr id="6" name="Picture Placeholder 5" descr="Group of people smiling and collaborating in a casual setting.">
            <a:extLst>
              <a:ext uri="{FF2B5EF4-FFF2-40B4-BE49-F238E27FC236}">
                <a16:creationId xmlns:a16="http://schemas.microsoft.com/office/drawing/2014/main" id="{AE363C14-CDF1-3709-050E-00FB4419F0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" r="39"/>
          <a:stretch/>
        </p:blipFill>
        <p:spPr>
          <a:xfrm>
            <a:off x="844001" y="2187607"/>
            <a:ext cx="10504000" cy="182334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91A1-8DE5-BF6D-13CA-82EB9E4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Mobile app requirements documents the business logic, technical specifications, and development guidelines for mobile app developers to design the application of your business dreams.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includes the key app’s features, app user personas, and business goals to ensure that multiple team members are on the same page before the software development process commences.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918AEDD-67EB-5DAF-9AC2-C30A9C8D2B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75706" y="1219132"/>
            <a:ext cx="831916" cy="597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1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9161-41F5-4F45-4BC2-F919553C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9038066" cy="1142367"/>
          </a:xfrm>
        </p:spPr>
        <p:txBody>
          <a:bodyPr/>
          <a:lstStyle/>
          <a:p>
            <a:r>
              <a:rPr lang="en-US" dirty="0"/>
              <a:t>Phases of Requirement Engineering(ER)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CA29-99EE-EDE7-04E6-6CAD6E29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altLang="zh-CN" dirty="0"/>
              <a:t>Requirement Discovery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6C630-5DCA-431F-9C47-33CE7D44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918497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This phase involves uncovering what target users truly want from the mobile app</a:t>
            </a:r>
            <a:r>
              <a:rPr lang="en-US" altLang="zh-CN" sz="12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0F30E-0B0F-3F09-584B-E6E0C8481A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5" y="2744988"/>
            <a:ext cx="3311581" cy="403256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Requirement Refinement &amp; Categorization </a:t>
            </a:r>
            <a:endParaRPr lang="en-US" altLang="zh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AD1D38-712E-AF69-B7E4-8A1855B9B3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2970895" cy="918497"/>
          </a:xfrm>
        </p:spPr>
        <p:txBody>
          <a:bodyPr/>
          <a:lstStyle/>
          <a:p>
            <a:r>
              <a:rPr lang="en-US" altLang="zh-CN" dirty="0"/>
              <a:t>Provide a detailed subitem that explains its focus and purpose clearly, offering concise insights.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1BC39-66D0-70E5-AA9B-4245EEC063B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548006" y="2782957"/>
            <a:ext cx="2970894" cy="320850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Analysis Techniques</a:t>
            </a:r>
            <a:endParaRPr lang="en-US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2BAD01-5F86-FF5F-2EB0-4A7BACFFF7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8005" y="3300177"/>
            <a:ext cx="2970895" cy="918497"/>
          </a:xfrm>
        </p:spPr>
        <p:txBody>
          <a:bodyPr/>
          <a:lstStyle/>
          <a:p>
            <a:r>
              <a:rPr lang="en-US" altLang="zh-CN" dirty="0"/>
              <a:t>Includes Journey Mapping, Decision trees, and feature prioritization messages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A7D86-30EF-EB3C-DCCD-D40F94087E7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Requirement Verification </a:t>
            </a:r>
            <a:endParaRPr lang="en-US" altLang="zh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DA5119-36FD-2428-6BB0-0A5678EB32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80"/>
            <a:ext cx="2970895" cy="685478"/>
          </a:xfrm>
        </p:spPr>
        <p:txBody>
          <a:bodyPr/>
          <a:lstStyle/>
          <a:p>
            <a:pPr marL="0" marR="0" algn="just"/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Before coding starts, requirements undergo validation checks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-Bold"/>
                <a:ea typeface="Calibri-Bold"/>
                <a:cs typeface="Calibri-Bold"/>
              </a:rPr>
              <a:t>.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B1BFC3-99E5-1529-4AE4-3807102C8C7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802106" y="4646559"/>
            <a:ext cx="2970894" cy="320850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Structured Requirement Documentation </a:t>
            </a:r>
            <a:endParaRPr lang="en-US" altLang="zh-C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F08F6D-1033-D7EF-A5D7-CB33ACBDF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02105" y="5163779"/>
            <a:ext cx="2970895" cy="918497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Final requirements are compiled into shareable formats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6976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B689-CB78-615C-546D-47B9D685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A679F-3754-4082-6B22-DB7440A8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>
            <a:normAutofit/>
          </a:bodyPr>
          <a:lstStyle/>
          <a:p>
            <a:r>
              <a:rPr lang="en-US" altLang="zh-CN" sz="3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Requirement Benefits</a:t>
            </a:r>
            <a:endParaRPr lang="en-US" altLang="zh-CN" sz="32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63A1E1E-2FB9-42E8-81DB-45B63A072E53}"/>
              </a:ext>
            </a:extLst>
          </p:cNvPr>
          <p:cNvSpPr txBox="1">
            <a:spLocks/>
          </p:cNvSpPr>
          <p:nvPr/>
        </p:nvSpPr>
        <p:spPr>
          <a:xfrm>
            <a:off x="1026427" y="2746828"/>
            <a:ext cx="4518029" cy="504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better overall project development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D9B855-A0DB-79A7-42DD-4BB8EF75445E}"/>
              </a:ext>
            </a:extLst>
          </p:cNvPr>
          <p:cNvSpPr txBox="1">
            <a:spLocks/>
          </p:cNvSpPr>
          <p:nvPr/>
        </p:nvSpPr>
        <p:spPr>
          <a:xfrm>
            <a:off x="1026427" y="3176814"/>
            <a:ext cx="8045001" cy="504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Improved project management throughout the software development process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F575A8-E942-B252-B54B-E99045D8082F}"/>
              </a:ext>
            </a:extLst>
          </p:cNvPr>
          <p:cNvSpPr txBox="1">
            <a:spLocks/>
          </p:cNvSpPr>
          <p:nvPr/>
        </p:nvSpPr>
        <p:spPr>
          <a:xfrm>
            <a:off x="1026427" y="3606802"/>
            <a:ext cx="8901343" cy="504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Enhanced efficiency to document the technical aspects required for an optimal product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D5D4BA3-CC8D-BF55-E62F-8595B665452F}"/>
              </a:ext>
            </a:extLst>
          </p:cNvPr>
          <p:cNvSpPr txBox="1">
            <a:spLocks/>
          </p:cNvSpPr>
          <p:nvPr/>
        </p:nvSpPr>
        <p:spPr>
          <a:xfrm>
            <a:off x="1026427" y="4036788"/>
            <a:ext cx="9307743" cy="504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 higher probability for the right target audience that meets the business requirements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873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F286D-FED2-6E11-7AC6-606B0BC4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2090056"/>
            <a:ext cx="4361688" cy="1135673"/>
          </a:xfrm>
        </p:spPr>
        <p:txBody>
          <a:bodyPr>
            <a:normAutofit fontScale="90000"/>
          </a:bodyPr>
          <a:lstStyle/>
          <a:p>
            <a:pPr marR="0" lvl="0" algn="just"/>
            <a:r>
              <a:rPr lang="en-US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 DEVELOPMENT COST ESTIMATE</a:t>
            </a:r>
            <a:endParaRPr lang="en-US" sz="3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1" descr="A close-up of a dart board">
            <a:extLst>
              <a:ext uri="{FF2B5EF4-FFF2-40B4-BE49-F238E27FC236}">
                <a16:creationId xmlns:a16="http://schemas.microsoft.com/office/drawing/2014/main" id="{FBF23317-15FD-F59D-516A-61D3652295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00" y="1130300"/>
            <a:ext cx="5767509" cy="48957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4E98-6CBC-C288-2361-8063FC5AB7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1135673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When estimating the cost of developing a mobile app, some factors are considered: </a:t>
            </a:r>
            <a:endParaRPr lang="en-US" altLang="zh-CN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D04DE28-D4F6-D711-ED2B-B543339E34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785763" y="1791152"/>
            <a:ext cx="831916" cy="597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3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5C471-3184-ACF6-7D18-2DFABBD6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F6A8-544F-33ED-114D-D67EF1C1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9038066" cy="1142367"/>
          </a:xfrm>
        </p:spPr>
        <p:txBody>
          <a:bodyPr/>
          <a:lstStyle/>
          <a:p>
            <a:r>
              <a:rPr lang="en-US" dirty="0"/>
              <a:t>Key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3247-B17D-B1C9-DE6F-83E523127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Scope and Complexity</a:t>
            </a:r>
            <a:endParaRPr lang="en-US" altLang="zh-CN" sz="23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A901-F969-1F16-7165-B996037822C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5" y="2744988"/>
            <a:ext cx="3311581" cy="403256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Platform and Technology</a:t>
            </a:r>
            <a:endParaRPr lang="en-US" altLang="zh-CN" sz="23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E8A97-A29E-6D15-CEC5-7B1161FA222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548006" y="2782957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Development Resources</a:t>
            </a:r>
            <a:endParaRPr lang="en-US" altLang="zh-CN" sz="23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C7FB5-6728-E9C1-0947-ACD384E39AD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Project Phases</a:t>
            </a:r>
            <a:endParaRPr lang="en-US" altLang="zh-CN" sz="2300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9D3ACA-F8BC-D71B-80FB-474908884B6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685992" y="4564153"/>
            <a:ext cx="3311580" cy="403256"/>
          </a:xfrm>
        </p:spPr>
        <p:txBody>
          <a:bodyPr/>
          <a:lstStyle/>
          <a:p>
            <a:r>
              <a:rPr lang="en-US" sz="23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General Global Cost Ranges </a:t>
            </a:r>
            <a:endParaRPr lang="en-US" altLang="zh-CN" sz="2300" b="0" dirty="0"/>
          </a:p>
        </p:txBody>
      </p:sp>
    </p:spTree>
    <p:extLst>
      <p:ext uri="{BB962C8B-B14F-4D97-AF65-F5344CB8AC3E}">
        <p14:creationId xmlns:p14="http://schemas.microsoft.com/office/powerpoint/2010/main" val="372532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AD491-71BE-5F91-70E3-752518C33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80D1F-4377-CC3E-EE4B-774B444D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>
            <a:normAutofit/>
          </a:bodyPr>
          <a:lstStyle/>
          <a:p>
            <a:r>
              <a:rPr lang="en-US" altLang="zh-CN" sz="3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 In The Context of Cameroon</a:t>
            </a:r>
            <a:endParaRPr lang="en-US" altLang="zh-CN" sz="32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41D610-0B6F-1AB3-10CA-B560BCBF09A3}"/>
              </a:ext>
            </a:extLst>
          </p:cNvPr>
          <p:cNvSpPr txBox="1">
            <a:spLocks/>
          </p:cNvSpPr>
          <p:nvPr/>
        </p:nvSpPr>
        <p:spPr>
          <a:xfrm>
            <a:off x="750656" y="2690582"/>
            <a:ext cx="11049458" cy="5043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In Cameroon, development costs are generally lower due to reduced labor rates. With local hourly rates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around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10,000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Frs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  <a:cs typeface="Calibri" panose="020F0502020204030204" pitchFamily="34" charset="0"/>
              </a:rPr>
              <a:t> – 20,000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  <a:cs typeface="Calibri" panose="020F0502020204030204" pitchFamily="34" charset="0"/>
              </a:rPr>
              <a:t>Frs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  <a:cs typeface="Calibri" panose="020F0502020204030204" pitchFamily="34" charset="0"/>
              </a:rPr>
              <a:t> per hour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, overall project expenses can drop significantly compared to rates in more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developed markets.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08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43111-1417-3930-812C-8E1378E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65" y="355600"/>
            <a:ext cx="8201660" cy="283760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94A1305-15D6-3DB3-46BD-53303F83A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3265" y="3429000"/>
            <a:ext cx="7194278" cy="1100727"/>
          </a:xfrm>
        </p:spPr>
        <p:txBody>
          <a:bodyPr>
            <a:normAutofit/>
          </a:bodyPr>
          <a:lstStyle/>
          <a:p>
            <a:r>
              <a:rPr lang="en-US" sz="19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By carefully selecting the appropriate app type, programming language, framework, and architecture, developers can build efficient and scalable applications</a:t>
            </a:r>
            <a:endParaRPr lang="en-US" altLang="zh-CN" sz="19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FCBEBFD-6AE7-6140-3885-019582E7D0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785763" y="1791152"/>
            <a:ext cx="831916" cy="5978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9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standing in work conference room">
            <a:extLst>
              <a:ext uri="{FF2B5EF4-FFF2-40B4-BE49-F238E27FC236}">
                <a16:creationId xmlns:a16="http://schemas.microsoft.com/office/drawing/2014/main" id="{AAB18CD4-A387-CAD5-F0A9-F9DE4E62D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96"/>
          <a:stretch/>
        </p:blipFill>
        <p:spPr>
          <a:xfrm>
            <a:off x="0" y="0"/>
            <a:ext cx="98586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A01E4-C1AA-5FF3-87D3-D36F76AE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F69-41ED-30F5-166A-551B5D0C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B9A5-654F-D10C-C72F-92F9B261CB6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6236" y="1938827"/>
            <a:ext cx="434758" cy="385763"/>
          </a:xfrm>
        </p:spPr>
        <p:txBody>
          <a:bodyPr/>
          <a:lstStyle/>
          <a:p>
            <a:r>
              <a:rPr lang="en-GB" b="1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B31C9-771F-A407-D89F-280DF73B2F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3229" y="1716578"/>
            <a:ext cx="2812863" cy="561003"/>
          </a:xfrm>
        </p:spPr>
        <p:txBody>
          <a:bodyPr/>
          <a:lstStyle/>
          <a:p>
            <a:r>
              <a:rPr lang="en-US" altLang="zh-CN" sz="1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1CB5A-5B72-C38E-7D7E-F648B3709E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1899" y="2487641"/>
            <a:ext cx="2812594" cy="720588"/>
          </a:xfrm>
        </p:spPr>
        <p:txBody>
          <a:bodyPr/>
          <a:lstStyle/>
          <a:p>
            <a:r>
              <a:rPr lang="en-US" noProof="1"/>
              <a:t>Foundation of budgeting and</a:t>
            </a:r>
          </a:p>
          <a:p>
            <a:r>
              <a:rPr lang="en-US" noProof="1"/>
              <a:t>its significance.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E7F64-B964-8C53-CF09-F8CC256DCB1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08585" y="1938827"/>
            <a:ext cx="434758" cy="385763"/>
          </a:xfrm>
        </p:spPr>
        <p:txBody>
          <a:bodyPr/>
          <a:lstStyle/>
          <a:p>
            <a:r>
              <a:rPr lang="en-GB" b="1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DD5AA2-64EC-A8B5-13D9-726874BEC8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49357" y="1745411"/>
            <a:ext cx="2812863" cy="788962"/>
          </a:xfrm>
        </p:spPr>
        <p:txBody>
          <a:bodyPr/>
          <a:lstStyle/>
          <a:p>
            <a:r>
              <a:rPr lang="en-US" altLang="zh-CN" sz="1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MAJOR TYPES OF MOBILE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F48E63-DF4C-5288-C8FE-B465284EA82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49357" y="2672413"/>
            <a:ext cx="2812594" cy="720588"/>
          </a:xfrm>
        </p:spPr>
        <p:txBody>
          <a:bodyPr/>
          <a:lstStyle/>
          <a:p>
            <a:r>
              <a:rPr lang="en-US" altLang="zh-CN" noProof="1"/>
              <a:t>Comparing the 3 primary types of mobile applications.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27838-9041-CCF7-2CBA-87E0F9E1AD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73589" y="2019041"/>
            <a:ext cx="434758" cy="355697"/>
          </a:xfrm>
        </p:spPr>
        <p:txBody>
          <a:bodyPr/>
          <a:lstStyle/>
          <a:p>
            <a:r>
              <a:rPr lang="en-GB" b="1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926C95-B877-91A7-C35C-D42E894A71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07429" y="1374675"/>
            <a:ext cx="3479800" cy="1132258"/>
          </a:xfrm>
        </p:spPr>
        <p:txBody>
          <a:bodyPr/>
          <a:lstStyle/>
          <a:p>
            <a:r>
              <a:rPr lang="en-US" sz="1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MOBILE APPLICATION PROGRAMMING LANGUAGES</a:t>
            </a:r>
            <a:endParaRPr lang="en-US" altLang="zh-CN" noProof="1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92148A-47C2-00A7-9F32-9193CDAA3E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407429" y="2599920"/>
            <a:ext cx="2812594" cy="720588"/>
          </a:xfrm>
        </p:spPr>
        <p:txBody>
          <a:bodyPr/>
          <a:lstStyle/>
          <a:p>
            <a:r>
              <a:rPr lang="en-US" noProof="1"/>
              <a:t>Review And Comparison of Mobile Application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CE4395-2732-DD6C-B289-143F90EC99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4000" y="3429000"/>
            <a:ext cx="434758" cy="385763"/>
          </a:xfrm>
        </p:spPr>
        <p:txBody>
          <a:bodyPr/>
          <a:lstStyle/>
          <a:p>
            <a:r>
              <a:rPr lang="en-GB" b="1" dirty="0"/>
              <a:t>04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99EFA3-031E-E36A-8AD1-8C56185D1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30994" y="3439378"/>
            <a:ext cx="3144084" cy="788962"/>
          </a:xfrm>
        </p:spPr>
        <p:txBody>
          <a:bodyPr/>
          <a:lstStyle/>
          <a:p>
            <a:r>
              <a:rPr lang="en-US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APPLICATION DEVELOPMENT FRAMEWORKS</a:t>
            </a:r>
            <a:endParaRPr 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2D00FDD-9F14-449E-3CD7-6B5341C37C9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278758" y="4382736"/>
            <a:ext cx="2812594" cy="720588"/>
          </a:xfrm>
        </p:spPr>
        <p:txBody>
          <a:bodyPr/>
          <a:lstStyle/>
          <a:p>
            <a:r>
              <a:rPr lang="en-US" noProof="1"/>
              <a:t>Review And Comparison of Mobile Application Development Frameworks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361CB3E-BCE0-431A-1F87-462AFBA8DD2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8585" y="3496852"/>
            <a:ext cx="434758" cy="385763"/>
          </a:xfrm>
        </p:spPr>
        <p:txBody>
          <a:bodyPr/>
          <a:lstStyle/>
          <a:p>
            <a:r>
              <a:rPr lang="en-GB" b="1" dirty="0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48AD761-BA58-FB71-0C6C-B8A01131D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10460" y="3544728"/>
            <a:ext cx="2912994" cy="1030608"/>
          </a:xfrm>
        </p:spPr>
        <p:txBody>
          <a:bodyPr/>
          <a:lstStyle/>
          <a:p>
            <a:r>
              <a:rPr lang="en-US" sz="16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APPLICATION ARCHITACTURES AND DESIGN PATTERNS</a:t>
            </a:r>
            <a:endParaRPr lang="en-US" sz="16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14148B-AEBF-596F-19C3-445753A897A7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10460" y="4481287"/>
            <a:ext cx="2812594" cy="720588"/>
          </a:xfrm>
        </p:spPr>
        <p:txBody>
          <a:bodyPr/>
          <a:lstStyle/>
          <a:p>
            <a:r>
              <a:rPr lang="en-US" altLang="zh-CN" noProof="1"/>
              <a:t>Introduction to budgeting tools</a:t>
            </a:r>
          </a:p>
          <a:p>
            <a:r>
              <a:rPr lang="en-US" altLang="zh-CN" noProof="1"/>
              <a:t>and apps.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1893011-B4F2-675B-6ABD-AB8CFD0E52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809486" y="3544728"/>
            <a:ext cx="434758" cy="385763"/>
          </a:xfrm>
        </p:spPr>
        <p:txBody>
          <a:bodyPr/>
          <a:lstStyle/>
          <a:p>
            <a:r>
              <a:rPr lang="en-GB" b="1" dirty="0"/>
              <a:t>06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3AB34C-AC52-A4BF-66C8-5517AA5B14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07160" y="3654949"/>
            <a:ext cx="2812863" cy="788962"/>
          </a:xfrm>
        </p:spPr>
        <p:txBody>
          <a:bodyPr/>
          <a:lstStyle/>
          <a:p>
            <a:r>
              <a:rPr lang="en-US" altLang="zh-CN" sz="1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 FOR A MOBILE APPLICATION</a:t>
            </a:r>
          </a:p>
          <a:p>
            <a:endParaRPr lang="en-US" altLang="zh-CN" noProof="1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119D6F8-1848-56DE-40BE-052E4802C19F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407429" y="4351068"/>
            <a:ext cx="2812594" cy="644501"/>
          </a:xfrm>
        </p:spPr>
        <p:txBody>
          <a:bodyPr/>
          <a:lstStyle/>
          <a:p>
            <a:r>
              <a:rPr lang="en-US" b="0" i="0" u="none" strike="noStrike" baseline="0" dirty="0"/>
              <a:t>how to collect and analyze user requirements for a mobile application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1015FAC-4DE3-0D99-C770-CE1602812224}"/>
              </a:ext>
            </a:extLst>
          </p:cNvPr>
          <p:cNvSpPr txBox="1">
            <a:spLocks/>
          </p:cNvSpPr>
          <p:nvPr/>
        </p:nvSpPr>
        <p:spPr>
          <a:xfrm>
            <a:off x="2708196" y="5308822"/>
            <a:ext cx="434758" cy="3857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69D7A99-3501-94D7-433A-FCE2A83452D2}"/>
              </a:ext>
            </a:extLst>
          </p:cNvPr>
          <p:cNvSpPr txBox="1">
            <a:spLocks/>
          </p:cNvSpPr>
          <p:nvPr/>
        </p:nvSpPr>
        <p:spPr>
          <a:xfrm>
            <a:off x="3194690" y="5458407"/>
            <a:ext cx="3144084" cy="7205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 DEVELOPMENT COST ESTIMATE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2B25CFF-42ED-B376-1CE6-0A29B9241FA4}"/>
              </a:ext>
            </a:extLst>
          </p:cNvPr>
          <p:cNvSpPr txBox="1">
            <a:spLocks/>
          </p:cNvSpPr>
          <p:nvPr/>
        </p:nvSpPr>
        <p:spPr>
          <a:xfrm>
            <a:off x="7022880" y="5261241"/>
            <a:ext cx="434758" cy="3857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08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50C9C2-B4D7-FBD9-5209-D8BCDBB0F473}"/>
              </a:ext>
            </a:extLst>
          </p:cNvPr>
          <p:cNvSpPr txBox="1">
            <a:spLocks/>
          </p:cNvSpPr>
          <p:nvPr/>
        </p:nvSpPr>
        <p:spPr>
          <a:xfrm>
            <a:off x="7460763" y="5068296"/>
            <a:ext cx="2812863" cy="56100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7DF1D87-D7C8-533D-E65C-A5A3A3D4BEE1}"/>
              </a:ext>
            </a:extLst>
          </p:cNvPr>
          <p:cNvSpPr txBox="1">
            <a:spLocks/>
          </p:cNvSpPr>
          <p:nvPr/>
        </p:nvSpPr>
        <p:spPr>
          <a:xfrm>
            <a:off x="3194690" y="5958528"/>
            <a:ext cx="2812594" cy="720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noProof="1"/>
              <a:t>How to estimate mobile app development cost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42ABDE-C41E-AD4F-1312-49E150847BD6}"/>
              </a:ext>
            </a:extLst>
          </p:cNvPr>
          <p:cNvSpPr txBox="1"/>
          <p:nvPr/>
        </p:nvSpPr>
        <p:spPr>
          <a:xfrm>
            <a:off x="7391833" y="5678279"/>
            <a:ext cx="28817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General Summary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7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3E1E9-91F3-D594-7B6B-7298782A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1127793"/>
          </a:xfrm>
        </p:spPr>
        <p:txBody>
          <a:bodyPr bIns="0"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197D8C-57D2-5B8A-9D06-3F78A61ADF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F5C731-0B26-AFBA-1D25-E6AE3BB1DD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31916" cy="597807"/>
          </a:xfrm>
        </p:spPr>
        <p:txBody>
          <a:bodyPr/>
          <a:lstStyle/>
          <a:p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6EB85-4192-7B99-43A7-13B6BF9CEE0A}"/>
              </a:ext>
            </a:extLst>
          </p:cNvPr>
          <p:cNvSpPr txBox="1">
            <a:spLocks/>
          </p:cNvSpPr>
          <p:nvPr/>
        </p:nvSpPr>
        <p:spPr>
          <a:xfrm>
            <a:off x="5012236" y="3686629"/>
            <a:ext cx="6982460" cy="11007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SimSun" panose="02010600030101010101" pitchFamily="2" charset="-122"/>
              </a:rPr>
              <a:t>This report explores the different types of mobile apps, their programming languages, frameworks, architectural patterns, and cost estimation practices.</a:t>
            </a:r>
            <a:endParaRPr lang="en-US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608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B16F-932C-9603-7D17-0B6C13E5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142367"/>
          </a:xfrm>
        </p:spPr>
        <p:txBody>
          <a:bodyPr/>
          <a:lstStyle/>
          <a:p>
            <a:r>
              <a:rPr lang="en-US" altLang="zh-CN" sz="36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MAJOR TYPES OF MOBILE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45257-1E31-1C21-84F9-F299E80C7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altLang="zh-CN" dirty="0"/>
              <a:t>Native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CD7D7-CF46-569F-FBAE-20559860A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918497"/>
          </a:xfrm>
        </p:spPr>
        <p:txBody>
          <a:bodyPr/>
          <a:lstStyle/>
          <a:p>
            <a:r>
              <a:rPr lang="en-US" dirty="0">
                <a:ea typeface="DengXian" panose="02010600030101010101" pitchFamily="2" charset="-122"/>
              </a:rPr>
              <a:t>They are d</a:t>
            </a:r>
            <a:r>
              <a:rPr lang="en-US" dirty="0">
                <a:effectLst/>
                <a:ea typeface="DengXian" panose="02010600030101010101" pitchFamily="2" charset="-122"/>
              </a:rPr>
              <a:t>esigned for a particular operating system, such as Android, iOS, or Windows.</a:t>
            </a:r>
            <a:endParaRPr lang="en-US" altLang="zh-CN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611B3-B764-AE72-BA59-58BB24B00CC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6" y="2782957"/>
            <a:ext cx="2970894" cy="320850"/>
          </a:xfrm>
        </p:spPr>
        <p:txBody>
          <a:bodyPr/>
          <a:lstStyle/>
          <a:p>
            <a:r>
              <a:rPr lang="en-US" altLang="zh-CN" dirty="0"/>
              <a:t>Progressive Web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9555F4-2F9B-FD12-7F0B-B94D8062E7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3414795" cy="918497"/>
          </a:xfrm>
        </p:spPr>
        <p:txBody>
          <a:bodyPr/>
          <a:lstStyle/>
          <a:p>
            <a:r>
              <a:rPr lang="en-US" dirty="0">
                <a:effectLst/>
                <a:ea typeface="DengXian" panose="02010600030101010101" pitchFamily="2" charset="-122"/>
              </a:rPr>
              <a:t>Progressive Web Applications (PWAs) are web applications that provide a native-like experience through web technologies</a:t>
            </a:r>
            <a:endParaRPr lang="en-US" altLang="zh-CN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0D9AB-0EFF-84ED-F638-2293B2A17CF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altLang="zh-CN" dirty="0"/>
              <a:t>Hybrid 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D4B8CF-B5B4-C5FC-01CB-054C517CFD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79"/>
            <a:ext cx="2970895" cy="918497"/>
          </a:xfrm>
        </p:spPr>
        <p:txBody>
          <a:bodyPr/>
          <a:lstStyle/>
          <a:p>
            <a:r>
              <a:rPr lang="en-US" dirty="0">
                <a:effectLst/>
                <a:ea typeface="DengXian" panose="02010600030101010101" pitchFamily="2" charset="-122"/>
              </a:rPr>
              <a:t>Hybrid applications combine elements of both native and web apps. </a:t>
            </a:r>
            <a:r>
              <a:rPr lang="en-US" altLang="zh-CN" dirty="0"/>
              <a:t>.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20E67EE-BC68-3E73-19C3-C677814DFF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15691" y="1103675"/>
            <a:ext cx="831916" cy="5978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0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C2A2E-0921-C845-CABE-82CF2787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>
            <a:normAutofit/>
          </a:bodyPr>
          <a:lstStyle/>
          <a:p>
            <a:r>
              <a:rPr lang="en-US" altLang="zh-CN" sz="3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Mobile App Type</a:t>
            </a:r>
            <a:endParaRPr lang="en-US" altLang="zh-CN" sz="32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97D2CCE-D945-64DA-3F4D-C2FEDD7D998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534584"/>
              </p:ext>
            </p:extLst>
          </p:nvPr>
        </p:nvGraphicFramePr>
        <p:xfrm>
          <a:off x="1146175" y="2755900"/>
          <a:ext cx="98996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525">
                  <a:extLst>
                    <a:ext uri="{9D8B030D-6E8A-4147-A177-3AD203B41FA5}">
                      <a16:colId xmlns:a16="http://schemas.microsoft.com/office/drawing/2014/main" val="1498662294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454139934"/>
                    </a:ext>
                  </a:extLst>
                </a:gridCol>
                <a:gridCol w="2474912">
                  <a:extLst>
                    <a:ext uri="{9D8B030D-6E8A-4147-A177-3AD203B41FA5}">
                      <a16:colId xmlns:a16="http://schemas.microsoft.com/office/drawing/2014/main" val="953266419"/>
                    </a:ext>
                  </a:extLst>
                </a:gridCol>
                <a:gridCol w="2474912">
                  <a:extLst>
                    <a:ext uri="{9D8B030D-6E8A-4147-A177-3AD203B41FA5}">
                      <a16:colId xmlns:a16="http://schemas.microsoft.com/office/drawing/2014/main" val="1419791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Native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Progressive Web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Hybrid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80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Performance</a:t>
                      </a:r>
                      <a:endParaRPr lang="en-US" sz="14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and Time to market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4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10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7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Experience(UX)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899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4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1FBC-C8AD-43A3-BEBA-C7E01258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F9B5-7577-9C00-9013-E02439FC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142367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MOBILE APPLICATION PROGRAMMING LANGUAGES</a:t>
            </a:r>
            <a:endParaRPr lang="en-US" altLang="zh-CN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63A69-45B0-0984-EB9D-D45E1ABCF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altLang="zh-CN" b="0" dirty="0">
                <a:latin typeface="+mn-lt"/>
              </a:rPr>
              <a:t>Swift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1061D-EA3F-107B-C070-9F12F65FF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8"/>
            <a:ext cx="2970895" cy="320850"/>
          </a:xfrm>
        </p:spPr>
        <p:txBody>
          <a:bodyPr/>
          <a:lstStyle/>
          <a:p>
            <a:r>
              <a:rPr lang="en-US" altLang="zh-CN" sz="1600" dirty="0"/>
              <a:t>Kotlin</a:t>
            </a:r>
          </a:p>
          <a:p>
            <a:endParaRPr lang="zh-CN" altLang="en-US" dirty="0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66FE44B5-1389-67AF-0C54-CCB1B56B1D1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067" y="2691208"/>
            <a:ext cx="6196604" cy="3331705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F14B6F-A8DA-31A7-D8A2-0E3768FC9DF2}"/>
              </a:ext>
            </a:extLst>
          </p:cNvPr>
          <p:cNvSpPr txBox="1">
            <a:spLocks/>
          </p:cNvSpPr>
          <p:nvPr/>
        </p:nvSpPr>
        <p:spPr>
          <a:xfrm>
            <a:off x="1107420" y="3614098"/>
            <a:ext cx="2970895" cy="454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Java</a:t>
            </a:r>
          </a:p>
          <a:p>
            <a:endParaRPr lang="zh-CN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8604BD-C535-800C-D453-F19E9CAD5B7B}"/>
              </a:ext>
            </a:extLst>
          </p:cNvPr>
          <p:cNvSpPr txBox="1">
            <a:spLocks/>
          </p:cNvSpPr>
          <p:nvPr/>
        </p:nvSpPr>
        <p:spPr>
          <a:xfrm>
            <a:off x="1107421" y="3845450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Java Script(React Native</a:t>
            </a:r>
            <a:r>
              <a:rPr lang="en-US" altLang="zh-CN" sz="1400" b="0" dirty="0">
                <a:latin typeface="+mn-lt"/>
              </a:rPr>
              <a:t>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A43BF3-09D5-78B2-D18A-F6A3E4712481}"/>
              </a:ext>
            </a:extLst>
          </p:cNvPr>
          <p:cNvSpPr txBox="1">
            <a:spLocks/>
          </p:cNvSpPr>
          <p:nvPr/>
        </p:nvSpPr>
        <p:spPr>
          <a:xfrm>
            <a:off x="1107420" y="4166300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Java Script(React Native</a:t>
            </a:r>
            <a:r>
              <a:rPr lang="en-US" altLang="zh-CN" b="0" dirty="0"/>
              <a:t>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BD67E2-38DC-BD22-4819-8443193E4779}"/>
              </a:ext>
            </a:extLst>
          </p:cNvPr>
          <p:cNvSpPr txBox="1">
            <a:spLocks/>
          </p:cNvSpPr>
          <p:nvPr/>
        </p:nvSpPr>
        <p:spPr>
          <a:xfrm>
            <a:off x="1107420" y="4487150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Dart</a:t>
            </a:r>
            <a:endParaRPr lang="en-US" altLang="zh-CN" b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3ACBF3-DF13-EA6D-49E9-D449AFF7D3D1}"/>
              </a:ext>
            </a:extLst>
          </p:cNvPr>
          <p:cNvSpPr txBox="1">
            <a:spLocks/>
          </p:cNvSpPr>
          <p:nvPr/>
        </p:nvSpPr>
        <p:spPr>
          <a:xfrm>
            <a:off x="1107420" y="5128850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C# (Xamarin)</a:t>
            </a:r>
            <a:endParaRPr lang="en-US" altLang="zh-CN" b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EA8796F-A270-3741-ED79-D803B122DE6D}"/>
              </a:ext>
            </a:extLst>
          </p:cNvPr>
          <p:cNvSpPr txBox="1">
            <a:spLocks/>
          </p:cNvSpPr>
          <p:nvPr/>
        </p:nvSpPr>
        <p:spPr>
          <a:xfrm>
            <a:off x="1107420" y="5450335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Typescript</a:t>
            </a:r>
            <a:endParaRPr lang="en-US" altLang="zh-CN" b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23D4BEB-A6A9-98BA-2FEA-8FEB16EF6339}"/>
              </a:ext>
            </a:extLst>
          </p:cNvPr>
          <p:cNvSpPr txBox="1">
            <a:spLocks/>
          </p:cNvSpPr>
          <p:nvPr/>
        </p:nvSpPr>
        <p:spPr>
          <a:xfrm>
            <a:off x="1107420" y="5770550"/>
            <a:ext cx="2970894" cy="3208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+mn-lt"/>
              </a:rPr>
              <a:t>Lua (Corona SDK)</a:t>
            </a:r>
            <a:endParaRPr lang="en-US" altLang="zh-CN" b="0" dirty="0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71CF9445-66C3-B1F9-131B-59BA46245A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15691" y="1103675"/>
            <a:ext cx="831916" cy="5978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7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2FE89-65A5-F314-4B7A-F8754586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41" y="29029"/>
            <a:ext cx="9365801" cy="2656114"/>
          </a:xfrm>
        </p:spPr>
        <p:txBody>
          <a:bodyPr/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APPLICATION DEVELOPMENT FRAMEWORKS</a:t>
            </a:r>
            <a:endParaRPr lang="en-US" sz="40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41A72C-4CD4-1B85-2F2C-9519DFBA4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085" y="3429000"/>
            <a:ext cx="3632658" cy="504371"/>
          </a:xfrm>
        </p:spPr>
        <p:txBody>
          <a:bodyPr/>
          <a:lstStyle/>
          <a:p>
            <a:r>
              <a:rPr lang="en-US" altLang="zh-CN" dirty="0"/>
              <a:t>React Native</a:t>
            </a:r>
          </a:p>
          <a:p>
            <a:pPr lvl="0"/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2F50D-8B75-848C-0EBE-DEF97767FE8D}"/>
              </a:ext>
            </a:extLst>
          </p:cNvPr>
          <p:cNvSpPr txBox="1">
            <a:spLocks/>
          </p:cNvSpPr>
          <p:nvPr/>
        </p:nvSpPr>
        <p:spPr>
          <a:xfrm>
            <a:off x="678085" y="3916982"/>
            <a:ext cx="6982460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Flutter</a:t>
            </a:r>
          </a:p>
          <a:p>
            <a:endParaRPr lang="en-US" altLang="zh-CN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B83A5C-8FA8-268B-18D1-D7DF243D7105}"/>
              </a:ext>
            </a:extLst>
          </p:cNvPr>
          <p:cNvSpPr txBox="1">
            <a:spLocks/>
          </p:cNvSpPr>
          <p:nvPr/>
        </p:nvSpPr>
        <p:spPr>
          <a:xfrm>
            <a:off x="678085" y="4404964"/>
            <a:ext cx="6982460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Xamarin</a:t>
            </a:r>
          </a:p>
          <a:p>
            <a:endParaRPr lang="en-US" altLang="zh-C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B4ACFB-20F3-B3F4-3EC1-420842352D1E}"/>
              </a:ext>
            </a:extLst>
          </p:cNvPr>
          <p:cNvSpPr txBox="1">
            <a:spLocks/>
          </p:cNvSpPr>
          <p:nvPr/>
        </p:nvSpPr>
        <p:spPr>
          <a:xfrm>
            <a:off x="678085" y="4892946"/>
            <a:ext cx="6982460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Ionic</a:t>
            </a:r>
          </a:p>
          <a:p>
            <a:endParaRPr lang="en-US" altLang="zh-CN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AB6B696-F933-EEB2-F528-C92B8E247EE6}"/>
              </a:ext>
            </a:extLst>
          </p:cNvPr>
          <p:cNvSpPr txBox="1">
            <a:spLocks/>
          </p:cNvSpPr>
          <p:nvPr/>
        </p:nvSpPr>
        <p:spPr>
          <a:xfrm>
            <a:off x="678085" y="5364539"/>
            <a:ext cx="6982460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Apache Cordova</a:t>
            </a:r>
          </a:p>
          <a:p>
            <a:endParaRPr lang="en-US" altLang="zh-CN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4E60390-98C7-1FC5-965C-BAD1BF8EB7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62127" y="1605827"/>
            <a:ext cx="831916" cy="5043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20363E-FF80-B5C9-2DA5-7E6DB0B3AD2A}"/>
              </a:ext>
            </a:extLst>
          </p:cNvPr>
          <p:cNvSpPr txBox="1">
            <a:spLocks/>
          </p:cNvSpPr>
          <p:nvPr/>
        </p:nvSpPr>
        <p:spPr>
          <a:xfrm>
            <a:off x="4310743" y="3394498"/>
            <a:ext cx="3632658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NativeScript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71F1E4B-5B07-7CDE-9867-C606F5886994}"/>
              </a:ext>
            </a:extLst>
          </p:cNvPr>
          <p:cNvSpPr txBox="1">
            <a:spLocks/>
          </p:cNvSpPr>
          <p:nvPr/>
        </p:nvSpPr>
        <p:spPr>
          <a:xfrm>
            <a:off x="4310743" y="3882480"/>
            <a:ext cx="3632658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Swiftic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082273-6704-A6A0-CE05-B3ECE631FF76}"/>
              </a:ext>
            </a:extLst>
          </p:cNvPr>
          <p:cNvSpPr txBox="1">
            <a:spLocks/>
          </p:cNvSpPr>
          <p:nvPr/>
        </p:nvSpPr>
        <p:spPr>
          <a:xfrm>
            <a:off x="4279671" y="4369557"/>
            <a:ext cx="3632658" cy="504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Onsen UI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09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9F25-BC8F-EEAF-D436-1BC76C01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215B32-B849-4964-BA27-3ED4A2CC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86" y="1232535"/>
            <a:ext cx="9187543" cy="2046574"/>
          </a:xfrm>
        </p:spPr>
        <p:txBody>
          <a:bodyPr/>
          <a:lstStyle/>
          <a:p>
            <a:pPr marL="0" indent="0" algn="l" rtl="0" eaLnBrk="1" latinLnBrk="0" hangingPunct="1"/>
            <a:r>
              <a:rPr lang="en-US" sz="3600" b="1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MOBILE APPLICATION ARCHITACTURES AND DESIGN PATTERNS</a:t>
            </a:r>
            <a:endParaRPr lang="en-US" sz="8800" dirty="0">
              <a:effectLst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2B17F2D-5BA5-84C4-7562-1D3CB71E9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2686" y="3578891"/>
            <a:ext cx="7408182" cy="1100727"/>
          </a:xfrm>
        </p:spPr>
        <p:txBody>
          <a:bodyPr/>
          <a:lstStyle/>
          <a:p>
            <a:pPr marL="0" marR="0" algn="just"/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Mobile apps are built on solid architectural foundations and follow specific design patterns to ensure they are maintainable, scalable, and user-friendly. Here’s a breakdown of the key ideas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altLang="zh-CN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485C38F-3363-CE0A-4B2B-C8DD4CD155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551398" y="1649850"/>
            <a:ext cx="831916" cy="5043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43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0AA-C247-9B0E-0138-59D98C51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r>
              <a:rPr lang="en-US" noProof="0" dirty="0"/>
              <a:t>Architectural Styles</a:t>
            </a:r>
            <a:endParaRPr lang="en-GB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749F70A-F00D-4554-0BDF-A3FC78FD7DF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764" y="2362200"/>
            <a:ext cx="988384" cy="148257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709000-FBCC-10CF-488D-A883106F88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Layered Architecture</a:t>
            </a:r>
            <a:endParaRPr lang="zh-CN" alt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2CADB4-4B00-BEB9-96CA-9F9A9DB666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This classic approach splits an app into distinct layers</a:t>
            </a:r>
            <a:endParaRPr lang="en-US" sz="12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A050BF4-3592-FBC0-1C00-770F1E3E3F9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356" y="2362200"/>
            <a:ext cx="1122363" cy="148257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909374-0A1B-E9AF-A62D-645BECB712E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5" y="2355585"/>
            <a:ext cx="3270005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Microservice Architecture</a:t>
            </a:r>
            <a:endParaRPr lang="zh-CN" alt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9EE458-9DF9-C8BF-1BDE-BFC410E3FF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5" y="3099711"/>
            <a:ext cx="3270005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decompose an app into </a:t>
            </a:r>
            <a:r>
              <a:rPr lang="en-US" sz="1600" dirty="0">
                <a:solidFill>
                  <a:srgbClr val="000000"/>
                </a:solidFill>
                <a:ea typeface="SimSun" panose="02010600030101010101" pitchFamily="2" charset="-122"/>
              </a:rPr>
              <a:t>s</a:t>
            </a:r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mall, independent services that communicate over the network</a:t>
            </a:r>
            <a:endParaRPr lang="en-US" sz="1200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DEEA9E9-4D74-B07F-AACE-1DA4F9AD5DD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75" y="4307775"/>
            <a:ext cx="1122363" cy="148257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651256-540E-0771-7FA1-3938C2B54D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Monolithic Architecture</a:t>
            </a:r>
            <a:endParaRPr lang="zh-CN" alt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6CABC0-CB35-820A-604E-EAE385030B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all components are tightly integrated into one single application</a:t>
            </a:r>
            <a:endParaRPr lang="en-US" sz="1200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8A5F688-AAE4-8F1E-0364-2ED6166E8AE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356" y="4307775"/>
            <a:ext cx="1122363" cy="148257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96E9FE-E17D-36E6-7C88-CB8D0F5BB9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5" y="4280325"/>
            <a:ext cx="3908635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-Bold"/>
              </a:rPr>
              <a:t>Clean/Hexagonal/Onion Architectures</a:t>
            </a:r>
            <a:endParaRPr lang="zh-CN" alt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2D6BE2-1068-2A87-2884-76EC3F71F2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5" y="5024451"/>
            <a:ext cx="3095835" cy="789658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These modern approaches emphasize separating the core business logic from external dependencies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989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C30565-8F81-4B63-A6DA-15D20795E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39F29D-32A6-409A-A026-DEBF052F7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AE56A7-C0B1-422F-B93F-A1B9772F53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227</TotalTime>
  <Words>768</Words>
  <Application>Microsoft Office PowerPoint</Application>
  <PresentationFormat>Widescreen</PresentationFormat>
  <Paragraphs>150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等线</vt:lpstr>
      <vt:lpstr>Arial</vt:lpstr>
      <vt:lpstr>Calibri</vt:lpstr>
      <vt:lpstr>Calibri-Bold</vt:lpstr>
      <vt:lpstr>Century Gothic</vt:lpstr>
      <vt:lpstr>Corbel</vt:lpstr>
      <vt:lpstr>Times New Roman</vt:lpstr>
      <vt:lpstr>Wingdings</vt:lpstr>
      <vt:lpstr>Custom</vt:lpstr>
      <vt:lpstr>Task 1</vt:lpstr>
      <vt:lpstr>Agenda</vt:lpstr>
      <vt:lpstr>INTRODUCTION</vt:lpstr>
      <vt:lpstr>MAJOR TYPES OF MOBILE APPLICATION</vt:lpstr>
      <vt:lpstr>Comparison of Mobile App Type</vt:lpstr>
      <vt:lpstr>MOBILE APPLICATION PROGRAMMING LANGUAGES</vt:lpstr>
      <vt:lpstr>MOBILE APPLICATION DEVELOPMENT FRAMEWORKS</vt:lpstr>
      <vt:lpstr>MOBILE APPLICATION ARCHITACTURES AND DESIGN PATTERNS</vt:lpstr>
      <vt:lpstr>Architectural Styles</vt:lpstr>
      <vt:lpstr>Design Patterns for Mobile Development </vt:lpstr>
      <vt:lpstr>USER REQUIREMENTS FOR A MOBILE APPLICATION</vt:lpstr>
      <vt:lpstr>Phases of Requirement Engineering(ER)</vt:lpstr>
      <vt:lpstr>Mobile Application Requirement Benefits</vt:lpstr>
      <vt:lpstr>MOBILE APP DEVELOPMENT COST ESTIMATE</vt:lpstr>
      <vt:lpstr>Key Factors</vt:lpstr>
      <vt:lpstr>Cost Estimation In The Context of Cameroon</vt:lpstr>
      <vt:lpstr>Conclusion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</dc:title>
  <dc:subject/>
  <dc:creator>User</dc:creator>
  <cp:keywords/>
  <dc:description/>
  <cp:lastModifiedBy>Thierry</cp:lastModifiedBy>
  <cp:revision>29</cp:revision>
  <dcterms:modified xsi:type="dcterms:W3CDTF">2025-03-31T21:28:18Z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